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  <p:sldMasterId id="2147483653" r:id="rId4"/>
    <p:sldMasterId id="2147483656" r:id="rId5"/>
  </p:sldMasterIdLst>
  <p:notesMasterIdLst>
    <p:notesMasterId r:id="rId7"/>
  </p:notesMasterIdLst>
  <p:sldIdLst>
    <p:sldId id="257" r:id="rId6"/>
    <p:sldId id="505" r:id="rId8"/>
    <p:sldId id="293" r:id="rId9"/>
    <p:sldId id="528" r:id="rId10"/>
    <p:sldId id="517" r:id="rId11"/>
    <p:sldId id="529" r:id="rId12"/>
    <p:sldId id="292" r:id="rId13"/>
    <p:sldId id="506" r:id="rId14"/>
  </p:sldIdLst>
  <p:sldSz cx="12192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charset="0"/>
        <a:ea typeface="宋体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charset="0"/>
        <a:ea typeface="宋体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19B29"/>
    <a:srgbClr val="BE9126"/>
    <a:srgbClr val="E4C677"/>
    <a:srgbClr val="D7F6D6"/>
    <a:srgbClr val="065134"/>
    <a:srgbClr val="628F2D"/>
    <a:srgbClr val="699D31"/>
    <a:srgbClr val="A6D578"/>
    <a:srgbClr val="7D4025"/>
    <a:srgbClr val="A557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63" d="100"/>
          <a:sy n="63" d="100"/>
        </p:scale>
        <p:origin x="780" y="48"/>
      </p:cViewPr>
      <p:guideLst>
        <p:guide orient="horz" pos="2159"/>
        <p:guide pos="384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/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/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charset="0"/>
                <a:ea typeface="宋体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076" name="幻灯片图像占位符 3"/>
          <p:cNvSpPr/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077" name="备注占位符 4"/>
          <p:cNvSpPr/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/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charset="0"/>
                <a:ea typeface="宋体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/>
          <p:nvPr>
            <p:ph type="sldImg"/>
          </p:nvPr>
        </p:nvSpPr>
        <p:spPr/>
      </p:sp>
      <p:sp>
        <p:nvSpPr>
          <p:cNvPr id="5122" name="文本占位符 2"/>
          <p:cNvSpPr/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/>
          <p:nvPr>
            <p:ph type="dt" sz="half" idx="10"/>
            <p:custDataLst>
              <p:tags r:id="rId2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/>
          <p:nvPr>
            <p:ph type="ftr" sz="quarter" idx="11"/>
            <p:custDataLst>
              <p:tags r:id="rId3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4" Type="http://schemas.openxmlformats.org/officeDocument/2006/relationships/theme" Target="../theme/theme3.xml"/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4" Type="http://schemas.openxmlformats.org/officeDocument/2006/relationships/theme" Target="../theme/theme4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课件模板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charset="0"/>
          <a:ea typeface="宋体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charset="0"/>
          <a:ea typeface="宋体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charset="0"/>
          <a:ea typeface="宋体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charset="0"/>
          <a:ea typeface="宋体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charset="0"/>
          <a:ea typeface="宋体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charset="0"/>
          <a:ea typeface="宋体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charset="0"/>
          <a:ea typeface="宋体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charset="0"/>
          <a:ea typeface="宋体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课件内页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0730" cy="685736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charset="0"/>
          <a:ea typeface="微软雅黑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charset="0"/>
          <a:ea typeface="微软雅黑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charset="0"/>
          <a:ea typeface="微软雅黑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charset="0"/>
          <a:ea typeface="微软雅黑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charset="2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charset="0"/>
          <a:ea typeface="微软雅黑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charset="0"/>
          <a:ea typeface="微软雅黑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课件内页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0730" cy="685736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charset="0"/>
          <a:ea typeface="微软雅黑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charset="0"/>
          <a:ea typeface="微软雅黑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charset="0"/>
          <a:ea typeface="微软雅黑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charset="0"/>
          <a:ea typeface="微软雅黑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charset="2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charset="0"/>
          <a:ea typeface="微软雅黑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charset="0"/>
          <a:ea typeface="微软雅黑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课件空白页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635" cy="685863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charset="0"/>
          <a:ea typeface="宋体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charset="0"/>
          <a:ea typeface="宋体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charset="0"/>
          <a:ea typeface="宋体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charset="0"/>
          <a:ea typeface="宋体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charset="0"/>
          <a:ea typeface="宋体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charset="0"/>
          <a:ea typeface="宋体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charset="0"/>
          <a:ea typeface="宋体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charset="0"/>
          <a:ea typeface="宋体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tags" Target="../tags/tag5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2.jpeg"/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18.png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/private/var/mobile/Containers/Data/Application/B1BA4992-5CCB-4B04-A270-F5DEB9063806/tmp/insert_image_tmp_dir/2025-03-12 12:33:24.055000.png2025-03-12 12:33:24.05500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-222250" y="635"/>
            <a:ext cx="12697460" cy="7141845"/>
          </a:xfrm>
          <a:prstGeom prst="rect">
            <a:avLst/>
          </a:prstGeom>
        </p:spPr>
      </p:pic>
      <p:sp>
        <p:nvSpPr>
          <p:cNvPr id="4098" name="文本框 2"/>
          <p:cNvSpPr txBox="1"/>
          <p:nvPr/>
        </p:nvSpPr>
        <p:spPr>
          <a:xfrm>
            <a:off x="3469640" y="2673985"/>
            <a:ext cx="5134610" cy="579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200" b="1">
                <a:solidFill>
                  <a:srgbClr val="5D4037"/>
                </a:solidFill>
                <a:latin typeface="黑体" charset="-122"/>
                <a:ea typeface="黑体" charset="-122"/>
              </a:rPr>
              <a:t>平山镇中心幼儿园 苏闪闪</a:t>
            </a:r>
            <a:endParaRPr lang="zh-CN" altLang="en-US" sz="3200" b="1">
              <a:solidFill>
                <a:srgbClr val="5D4037"/>
              </a:solidFill>
              <a:latin typeface="黑体" charset="-122"/>
              <a:ea typeface="黑体" charset="-122"/>
            </a:endParaRPr>
          </a:p>
        </p:txBody>
      </p:sp>
      <p:sp>
        <p:nvSpPr>
          <p:cNvPr id="5" name="标题 1"/>
          <p:cNvSpPr/>
          <p:nvPr/>
        </p:nvSpPr>
        <p:spPr>
          <a:xfrm>
            <a:off x="1713865" y="1463675"/>
            <a:ext cx="8764905" cy="1490980"/>
          </a:xfrm>
        </p:spPr>
        <p:txBody>
          <a:bodyPr>
            <a:noAutofit/>
          </a:bodyPr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base"/>
            <a:r>
              <a:rPr lang="zh-CN" altLang="zh-CN" sz="6000" b="1">
                <a:solidFill>
                  <a:srgbClr val="5D4037"/>
                </a:solidFill>
                <a:latin typeface="黑体" charset="-122"/>
                <a:ea typeface="黑体" charset="-122"/>
              </a:rPr>
              <a:t>大班美术《我眼中的小学》</a:t>
            </a:r>
            <a:endParaRPr lang="zh-CN" altLang="zh-CN" sz="6000" b="1" strike="noStrike" noProof="1">
              <a:solidFill>
                <a:srgbClr val="5D4037"/>
              </a:solidFill>
              <a:latin typeface="黑体" charset="-122"/>
              <a:ea typeface="黑体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25-03-12 12:25:42.299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1920" y="-1047750"/>
            <a:ext cx="12436475" cy="8190865"/>
          </a:xfrm>
          <a:prstGeom prst="rect">
            <a:avLst/>
          </a:prstGeom>
        </p:spPr>
      </p:pic>
      <p:pic>
        <p:nvPicPr>
          <p:cNvPr id="5" name="图片 4" descr="说一说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055" y="-635"/>
            <a:ext cx="12192635" cy="68586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40055" y="412750"/>
            <a:ext cx="323088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ct val="150000"/>
              </a:lnSpc>
              <a:buFont typeface="Wingdings" charset="2"/>
            </a:pP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charset="-122"/>
                <a:ea typeface="黑体" charset="-122"/>
                <a:cs typeface="宋体" charset="-122"/>
                <a:sym typeface="+mn-ea"/>
              </a:rPr>
              <a:t>——你们去</a:t>
            </a:r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黑体" charset="-122"/>
                <a:ea typeface="黑体" charset="-122"/>
                <a:cs typeface="宋体" charset="-122"/>
                <a:sym typeface="+mn-ea"/>
              </a:rPr>
              <a:t>参观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charset="-122"/>
                <a:ea typeface="黑体" charset="-122"/>
                <a:cs typeface="宋体" charset="-122"/>
                <a:sym typeface="+mn-ea"/>
              </a:rPr>
              <a:t>过小学吗？</a:t>
            </a:r>
            <a:endParaRPr lang="en-US" altLang="zh-CN" sz="1600">
              <a:solidFill>
                <a:schemeClr val="bg1">
                  <a:lumMod val="65000"/>
                </a:schemeClr>
              </a:solidFill>
              <a:latin typeface="黑体" charset="-122"/>
              <a:ea typeface="黑体" charset="-122"/>
              <a:cs typeface="宋体" charset="-122"/>
            </a:endParaRPr>
          </a:p>
          <a:p>
            <a:pPr algn="l">
              <a:lnSpc>
                <a:spcPct val="150000"/>
              </a:lnSpc>
              <a:buFont typeface="Wingdings" charset="2"/>
            </a:pP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charset="-122"/>
                <a:ea typeface="黑体" charset="-122"/>
                <a:cs typeface="宋体" charset="-122"/>
                <a:sym typeface="+mn-ea"/>
              </a:rPr>
              <a:t>——你</a:t>
            </a:r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黑体" charset="-122"/>
                <a:ea typeface="黑体" charset="-122"/>
                <a:cs typeface="宋体" charset="-122"/>
                <a:sym typeface="+mn-ea"/>
              </a:rPr>
              <a:t>觉得</a:t>
            </a:r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charset="-122"/>
                <a:ea typeface="黑体" charset="-122"/>
                <a:cs typeface="宋体" charset="-122"/>
                <a:sym typeface="+mn-ea"/>
              </a:rPr>
              <a:t>小学是什么样子的呢？</a:t>
            </a:r>
            <a:endParaRPr lang="en-US" altLang="zh-CN" sz="1600">
              <a:solidFill>
                <a:schemeClr val="bg1">
                  <a:lumMod val="65000"/>
                </a:schemeClr>
              </a:solidFill>
              <a:latin typeface="黑体" charset="-122"/>
              <a:ea typeface="黑体" charset="-122"/>
              <a:cs typeface="宋体" charset="-122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61950" y="259715"/>
            <a:ext cx="1750060" cy="64833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ln>
                  <a:noFill/>
                </a:ln>
                <a:solidFill>
                  <a:srgbClr val="2D6B6F"/>
                </a:solidFill>
                <a:latin typeface="黑体" charset="-122"/>
                <a:ea typeface="黑体" charset="-122"/>
              </a:rPr>
              <a:t>备课页</a:t>
            </a:r>
            <a:endParaRPr lang="zh-CN" altLang="en-US" sz="3200">
              <a:ln>
                <a:noFill/>
              </a:ln>
              <a:solidFill>
                <a:srgbClr val="2D6B6F"/>
              </a:solidFill>
              <a:latin typeface="黑体" charset="-122"/>
              <a:ea typeface="黑体" charset="-122"/>
            </a:endParaRPr>
          </a:p>
        </p:txBody>
      </p:sp>
      <p:pic>
        <p:nvPicPr>
          <p:cNvPr id="3" name="图片 2" descr="2025-03-12 12:35:37.270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43510" y="-1111885"/>
            <a:ext cx="12542520" cy="8538210"/>
          </a:xfrm>
          <a:prstGeom prst="rect">
            <a:avLst/>
          </a:prstGeom>
        </p:spPr>
      </p:pic>
      <p:pic>
        <p:nvPicPr>
          <p:cNvPr id="2" name="图片 1" descr="美美老师-人设（边线版）00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47760" y="554990"/>
            <a:ext cx="2984500" cy="4477385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>
          <a:xfrm>
            <a:off x="805815" y="554990"/>
            <a:ext cx="7941945" cy="5204460"/>
          </a:xfrm>
          <a:prstGeom prst="roundRect">
            <a:avLst/>
          </a:prstGeom>
          <a:solidFill>
            <a:srgbClr val="D7F6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buFont typeface="Wingdings" charset="2"/>
              <a:buChar char="l"/>
            </a:pPr>
            <a:r>
              <a:rPr lang="en-US" altLang="zh-CN" sz="2400">
                <a:solidFill>
                  <a:srgbClr val="065134"/>
                </a:solidFill>
                <a:latin typeface="黑体" charset="-122"/>
                <a:ea typeface="黑体" charset="-122"/>
                <a:cs typeface="宋体" charset="-122"/>
              </a:rPr>
              <a:t> </a:t>
            </a:r>
            <a:r>
              <a:rPr lang="zh-CN" altLang="zh-CN" sz="2400">
                <a:solidFill>
                  <a:srgbClr val="065134"/>
                </a:solidFill>
                <a:latin typeface="黑体" charset="-122"/>
                <a:ea typeface="黑体" charset="-122"/>
                <a:cs typeface="宋体" charset="-122"/>
              </a:rPr>
              <a:t>出示组图</a:t>
            </a:r>
            <a:r>
              <a:rPr lang="en-US" altLang="zh-CN" sz="2400">
                <a:solidFill>
                  <a:srgbClr val="065134"/>
                </a:solidFill>
                <a:latin typeface="黑体" charset="-122"/>
                <a:ea typeface="黑体" charset="-122"/>
                <a:cs typeface="宋体" charset="-122"/>
              </a:rPr>
              <a:t>“</a:t>
            </a:r>
            <a:r>
              <a:rPr lang="zh-CN" altLang="en-US" sz="2400">
                <a:solidFill>
                  <a:srgbClr val="065134"/>
                </a:solidFill>
                <a:latin typeface="黑体" charset="-122"/>
                <a:ea typeface="黑体" charset="-122"/>
                <a:cs typeface="宋体" charset="-122"/>
              </a:rPr>
              <a:t>小学</a:t>
            </a:r>
            <a:r>
              <a:rPr lang="en-US" altLang="zh-CN" sz="2400">
                <a:solidFill>
                  <a:srgbClr val="065134"/>
                </a:solidFill>
                <a:latin typeface="黑体" charset="-122"/>
                <a:ea typeface="黑体" charset="-122"/>
                <a:cs typeface="宋体" charset="-122"/>
              </a:rPr>
              <a:t>”</a:t>
            </a:r>
            <a:r>
              <a:rPr lang="zh-CN" altLang="en-US" sz="2400">
                <a:solidFill>
                  <a:srgbClr val="065134"/>
                </a:solidFill>
                <a:latin typeface="黑体" charset="-122"/>
                <a:ea typeface="黑体" charset="-122"/>
                <a:cs typeface="宋体" charset="-122"/>
              </a:rPr>
              <a:t>，鼓励幼儿发现小学与幼儿园的不同之处。</a:t>
            </a:r>
            <a:endParaRPr lang="zh-CN" altLang="en-US" sz="2400">
              <a:solidFill>
                <a:srgbClr val="065134"/>
              </a:solidFill>
              <a:latin typeface="黑体" charset="-122"/>
              <a:ea typeface="黑体" charset="-122"/>
              <a:cs typeface="宋体" charset="-122"/>
            </a:endParaRPr>
          </a:p>
          <a:p>
            <a:pPr>
              <a:lnSpc>
                <a:spcPct val="150000"/>
              </a:lnSpc>
              <a:buFont typeface="Wingdings" charset="2"/>
            </a:pPr>
            <a:r>
              <a:rPr lang="en-US" altLang="zh-CN" sz="2000">
                <a:solidFill>
                  <a:srgbClr val="065134"/>
                </a:solidFill>
                <a:latin typeface="黑体" charset="-122"/>
                <a:ea typeface="黑体" charset="-122"/>
                <a:cs typeface="宋体" charset="-122"/>
              </a:rPr>
              <a:t>——</a:t>
            </a:r>
            <a:r>
              <a:rPr lang="zh-CN" altLang="en-US" sz="2000">
                <a:solidFill>
                  <a:srgbClr val="065134"/>
                </a:solidFill>
                <a:latin typeface="黑体" charset="-122"/>
                <a:ea typeface="黑体" charset="-122"/>
                <a:cs typeface="宋体" charset="-122"/>
              </a:rPr>
              <a:t>小学的桌椅和幼儿园摆放得一样吗？</a:t>
            </a:r>
            <a:endParaRPr lang="en-US" altLang="zh-CN" sz="2000">
              <a:solidFill>
                <a:srgbClr val="065134"/>
              </a:solidFill>
              <a:latin typeface="黑体" charset="-122"/>
              <a:ea typeface="黑体" charset="-122"/>
              <a:cs typeface="宋体" charset="-122"/>
            </a:endParaRPr>
          </a:p>
          <a:p>
            <a:pPr>
              <a:lnSpc>
                <a:spcPct val="150000"/>
              </a:lnSpc>
              <a:buFont typeface="Wingdings" charset="2"/>
            </a:pPr>
            <a:r>
              <a:rPr lang="en-US" altLang="zh-CN" sz="2000">
                <a:solidFill>
                  <a:srgbClr val="065134"/>
                </a:solidFill>
                <a:latin typeface="黑体" charset="-122"/>
                <a:ea typeface="黑体" charset="-122"/>
                <a:cs typeface="宋体" charset="-122"/>
              </a:rPr>
              <a:t>——</a:t>
            </a:r>
            <a:r>
              <a:rPr lang="zh-CN" altLang="en-US" sz="2000">
                <a:solidFill>
                  <a:srgbClr val="065134"/>
                </a:solidFill>
                <a:latin typeface="黑体" charset="-122"/>
                <a:ea typeface="黑体" charset="-122"/>
                <a:cs typeface="宋体" charset="-122"/>
              </a:rPr>
              <a:t>小学的厕所在教室里吗？</a:t>
            </a:r>
            <a:endParaRPr lang="zh-CN" altLang="en-US" sz="2000">
              <a:solidFill>
                <a:srgbClr val="065134"/>
              </a:solidFill>
              <a:latin typeface="黑体" charset="-122"/>
              <a:ea typeface="黑体" charset="-122"/>
              <a:cs typeface="宋体" charset="-122"/>
            </a:endParaRPr>
          </a:p>
          <a:p>
            <a:pPr>
              <a:lnSpc>
                <a:spcPct val="150000"/>
              </a:lnSpc>
              <a:buFont typeface="Wingdings" charset="2"/>
            </a:pPr>
            <a:r>
              <a:rPr lang="en-US" altLang="zh-CN" sz="2000">
                <a:solidFill>
                  <a:srgbClr val="065134"/>
                </a:solidFill>
                <a:latin typeface="黑体" charset="-122"/>
                <a:ea typeface="黑体" charset="-122"/>
                <a:cs typeface="宋体" charset="-122"/>
              </a:rPr>
              <a:t>——</a:t>
            </a:r>
            <a:r>
              <a:rPr lang="zh-CN" altLang="en-US" sz="2000">
                <a:solidFill>
                  <a:srgbClr val="065134"/>
                </a:solidFill>
                <a:latin typeface="黑体" charset="-122"/>
                <a:ea typeface="黑体" charset="-122"/>
                <a:cs typeface="宋体" charset="-122"/>
              </a:rPr>
              <a:t>小学的操场是什么样子的？操场上有什么？</a:t>
            </a:r>
            <a:endParaRPr lang="zh-CN" altLang="en-US" sz="2000">
              <a:solidFill>
                <a:srgbClr val="065134"/>
              </a:solidFill>
              <a:latin typeface="黑体" charset="-122"/>
              <a:ea typeface="黑体" charset="-122"/>
              <a:cs typeface="宋体" charset="-122"/>
            </a:endParaRPr>
          </a:p>
          <a:p>
            <a:pPr>
              <a:lnSpc>
                <a:spcPct val="150000"/>
              </a:lnSpc>
              <a:buFont typeface="Wingdings" charset="2"/>
            </a:pPr>
            <a:r>
              <a:rPr lang="en-US" altLang="zh-CN" sz="2000">
                <a:solidFill>
                  <a:srgbClr val="065134"/>
                </a:solidFill>
                <a:latin typeface="黑体" charset="-122"/>
                <a:ea typeface="黑体" charset="-122"/>
                <a:cs typeface="宋体" charset="-122"/>
              </a:rPr>
              <a:t>——</a:t>
            </a:r>
            <a:r>
              <a:rPr lang="zh-CN" altLang="en-US" sz="2000">
                <a:solidFill>
                  <a:srgbClr val="065134"/>
                </a:solidFill>
                <a:latin typeface="黑体" charset="-122"/>
                <a:ea typeface="黑体" charset="-122"/>
                <a:cs typeface="宋体" charset="-122"/>
              </a:rPr>
              <a:t>有些小学有食堂，它和幼儿园有什么不一样</a:t>
            </a:r>
            <a:r>
              <a:rPr lang="en-US" altLang="zh-CN" sz="2000">
                <a:solidFill>
                  <a:srgbClr val="065134"/>
                </a:solidFill>
                <a:latin typeface="黑体" charset="-122"/>
                <a:ea typeface="黑体" charset="-122"/>
                <a:cs typeface="宋体" charset="-122"/>
              </a:rPr>
              <a:t>?</a:t>
            </a:r>
            <a:endParaRPr lang="en-US" altLang="zh-CN" sz="2000">
              <a:solidFill>
                <a:srgbClr val="065134"/>
              </a:solidFill>
              <a:latin typeface="黑体" charset="-122"/>
              <a:ea typeface="黑体" charset="-122"/>
              <a:cs typeface="宋体" charset="-122"/>
            </a:endParaRPr>
          </a:p>
          <a:p>
            <a:pPr>
              <a:lnSpc>
                <a:spcPct val="150000"/>
              </a:lnSpc>
              <a:buFont typeface="Wingdings" charset="2"/>
            </a:pPr>
            <a:r>
              <a:rPr lang="zh-CN" altLang="zh-CN" sz="2000">
                <a:solidFill>
                  <a:srgbClr val="065134"/>
                </a:solidFill>
                <a:latin typeface="黑体" charset="-122"/>
                <a:ea typeface="黑体" charset="-122"/>
                <a:cs typeface="宋体" charset="-122"/>
              </a:rPr>
              <a:t>小结：在幼儿园里，很多小朋友共用一张桌子，但小学是每人或每两个人用一张课桌；幼儿园的厕所在教室里面，小学的厕所在教室外面，而且男女生是完全分开的；</a:t>
            </a:r>
            <a:r>
              <a:rPr lang="zh-CN" altLang="en-US" sz="2000">
                <a:solidFill>
                  <a:srgbClr val="065134"/>
                </a:solidFill>
                <a:latin typeface="黑体" charset="-122"/>
                <a:ea typeface="黑体" charset="-122"/>
                <a:cs typeface="宋体" charset="-122"/>
                <a:sym typeface="+mn-ea"/>
              </a:rPr>
              <a:t>小学的操场没有滑滑梯等游乐设施；小学也不在教室里吃饭了，在专门的食堂里吃。</a:t>
            </a:r>
            <a:endParaRPr lang="zh-CN" altLang="en-US" sz="2000">
              <a:solidFill>
                <a:srgbClr val="065134"/>
              </a:solidFill>
              <a:latin typeface="黑体" charset="-122"/>
              <a:ea typeface="黑体" charset="-122"/>
              <a:cs typeface="宋体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40970" y="95885"/>
            <a:ext cx="2456815" cy="724535"/>
            <a:chOff x="951" y="473"/>
            <a:chExt cx="3869" cy="1141"/>
          </a:xfrm>
        </p:grpSpPr>
        <p:sp>
          <p:nvSpPr>
            <p:cNvPr id="9" name="圆角矩形 8"/>
            <p:cNvSpPr/>
            <p:nvPr/>
          </p:nvSpPr>
          <p:spPr>
            <a:xfrm>
              <a:off x="1752" y="780"/>
              <a:ext cx="3068" cy="618"/>
            </a:xfrm>
            <a:prstGeom prst="roundRect">
              <a:avLst/>
            </a:prstGeom>
            <a:solidFill>
              <a:srgbClr val="A6D5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1400">
                  <a:solidFill>
                    <a:srgbClr val="03500C"/>
                  </a:solidFill>
                  <a:latin typeface="黑体" charset="-122"/>
                  <a:ea typeface="黑体" charset="-122"/>
                  <a:sym typeface="+mn-ea"/>
                </a:rPr>
                <a:t> </a:t>
              </a:r>
              <a:r>
                <a:rPr lang="zh-CN" altLang="zh-CN" sz="1400">
                  <a:solidFill>
                    <a:srgbClr val="628F2D"/>
                  </a:solidFill>
                  <a:latin typeface="黑体" charset="-122"/>
                  <a:ea typeface="黑体" charset="-122"/>
                  <a:sym typeface="+mn-ea"/>
                </a:rPr>
                <a:t>小学的课桌和厕所</a:t>
              </a:r>
              <a:endParaRPr lang="zh-CN" altLang="zh-CN" sz="1400">
                <a:solidFill>
                  <a:srgbClr val="628F2D"/>
                </a:solidFill>
                <a:latin typeface="黑体" charset="-122"/>
                <a:ea typeface="黑体" charset="-122"/>
                <a:sym typeface="+mn-ea"/>
              </a:endParaRPr>
            </a:p>
          </p:txBody>
        </p:sp>
        <p:pic>
          <p:nvPicPr>
            <p:cNvPr id="11" name="图片 10" descr="C:\Users\Administrator\Desktop\奇奇头\12.png12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>
            <a:xfrm>
              <a:off x="951" y="473"/>
              <a:ext cx="1223" cy="1141"/>
            </a:xfrm>
            <a:prstGeom prst="rect">
              <a:avLst/>
            </a:prstGeom>
          </p:spPr>
        </p:pic>
      </p:grpSp>
      <p:pic>
        <p:nvPicPr>
          <p:cNvPr id="3" name="图片 2" descr="2025-03-12 12:38:49.0340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61390" y="-37465"/>
            <a:ext cx="14114780" cy="7428865"/>
          </a:xfrm>
          <a:prstGeom prst="rect">
            <a:avLst/>
          </a:prstGeom>
        </p:spPr>
      </p:pic>
      <p:pic>
        <p:nvPicPr>
          <p:cNvPr id="2" name="图片 1" descr="课桌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1896110"/>
            <a:ext cx="5591175" cy="3562985"/>
          </a:xfrm>
          <a:prstGeom prst="rect">
            <a:avLst/>
          </a:prstGeom>
        </p:spPr>
      </p:pic>
      <p:pic>
        <p:nvPicPr>
          <p:cNvPr id="6" name="图片 5" descr="男厕所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68815" y="1894840"/>
            <a:ext cx="2635250" cy="3563620"/>
          </a:xfrm>
          <a:prstGeom prst="rect">
            <a:avLst/>
          </a:prstGeom>
        </p:spPr>
      </p:pic>
      <p:pic>
        <p:nvPicPr>
          <p:cNvPr id="7" name="图片 6" descr="女厕所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78320" y="1895475"/>
            <a:ext cx="2690495" cy="356362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40970" y="95885"/>
            <a:ext cx="2456815" cy="724535"/>
            <a:chOff x="951" y="473"/>
            <a:chExt cx="3869" cy="1141"/>
          </a:xfrm>
        </p:grpSpPr>
        <p:sp>
          <p:nvSpPr>
            <p:cNvPr id="3" name="圆角矩形 2"/>
            <p:cNvSpPr/>
            <p:nvPr/>
          </p:nvSpPr>
          <p:spPr>
            <a:xfrm>
              <a:off x="1752" y="780"/>
              <a:ext cx="3068" cy="618"/>
            </a:xfrm>
            <a:prstGeom prst="roundRect">
              <a:avLst/>
            </a:prstGeom>
            <a:solidFill>
              <a:srgbClr val="A6D5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1400">
                  <a:solidFill>
                    <a:srgbClr val="03500C"/>
                  </a:solidFill>
                  <a:latin typeface="黑体" charset="-122"/>
                  <a:ea typeface="黑体" charset="-122"/>
                  <a:sym typeface="+mn-ea"/>
                </a:rPr>
                <a:t> </a:t>
              </a:r>
              <a:r>
                <a:rPr lang="zh-CN" altLang="zh-CN" sz="1400">
                  <a:solidFill>
                    <a:srgbClr val="628F2D"/>
                  </a:solidFill>
                  <a:latin typeface="黑体" charset="-122"/>
                  <a:ea typeface="黑体" charset="-122"/>
                  <a:sym typeface="+mn-ea"/>
                </a:rPr>
                <a:t>小学的操场和食堂</a:t>
              </a:r>
              <a:endParaRPr lang="zh-CN" altLang="zh-CN" sz="1400">
                <a:solidFill>
                  <a:srgbClr val="628F2D"/>
                </a:solidFill>
                <a:latin typeface="黑体" charset="-122"/>
                <a:ea typeface="黑体" charset="-122"/>
                <a:sym typeface="+mn-ea"/>
              </a:endParaRPr>
            </a:p>
          </p:txBody>
        </p:sp>
        <p:pic>
          <p:nvPicPr>
            <p:cNvPr id="11" name="图片 10" descr="C:\Users\Administrator\Desktop\奇奇头\12.png12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>
            <a:xfrm>
              <a:off x="951" y="473"/>
              <a:ext cx="1223" cy="1141"/>
            </a:xfrm>
            <a:prstGeom prst="rect">
              <a:avLst/>
            </a:prstGeom>
          </p:spPr>
        </p:pic>
      </p:grpSp>
      <p:pic>
        <p:nvPicPr>
          <p:cNvPr id="4" name="图片 3" descr="2025-03-17 10:28:35.3930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19530" y="-64135"/>
            <a:ext cx="13824585" cy="7275830"/>
          </a:xfrm>
          <a:prstGeom prst="rect">
            <a:avLst/>
          </a:prstGeom>
        </p:spPr>
      </p:pic>
      <p:pic>
        <p:nvPicPr>
          <p:cNvPr id="5" name="图片 4" descr="食堂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9145" y="1871345"/>
            <a:ext cx="5841365" cy="3744595"/>
          </a:xfrm>
          <a:prstGeom prst="rect">
            <a:avLst/>
          </a:prstGeom>
        </p:spPr>
      </p:pic>
      <p:pic>
        <p:nvPicPr>
          <p:cNvPr id="6" name="图片 5" descr="操场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625" y="1871345"/>
            <a:ext cx="5111750" cy="376110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0015" y="608965"/>
            <a:ext cx="2832735" cy="274193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186180" y="3340735"/>
            <a:ext cx="329120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黑体" charset="-122"/>
                <a:ea typeface="黑体" charset="-122"/>
                <a:cs typeface="宋体" charset="-122"/>
                <a:sym typeface="+mn-ea"/>
              </a:rPr>
              <a:t>上课要端正坐好，发言前要先举手</a:t>
            </a:r>
            <a:endParaRPr lang="zh-CN" altLang="en-US" sz="1600" b="1">
              <a:solidFill>
                <a:schemeClr val="bg1">
                  <a:lumMod val="50000"/>
                </a:schemeClr>
              </a:solidFill>
              <a:latin typeface="黑体" charset="-122"/>
              <a:ea typeface="黑体" charset="-122"/>
              <a:cs typeface="宋体" charset="-122"/>
              <a:sym typeface="+mn-ea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65800" y="696595"/>
            <a:ext cx="4996180" cy="288861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3175" y="3667760"/>
            <a:ext cx="3117215" cy="258826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160780" y="6179820"/>
            <a:ext cx="32912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黑体" charset="-122"/>
                <a:ea typeface="黑体" charset="-122"/>
                <a:cs typeface="宋体" charset="-122"/>
                <a:sym typeface="+mn-ea"/>
              </a:rPr>
              <a:t>要学习语文、数学、英语、品德、音乐、美术、体育等课程</a:t>
            </a:r>
            <a:endParaRPr lang="zh-CN" altLang="en-US" sz="1600">
              <a:solidFill>
                <a:schemeClr val="bg1">
                  <a:lumMod val="50000"/>
                </a:schemeClr>
              </a:solidFill>
              <a:latin typeface="黑体" charset="-122"/>
              <a:ea typeface="黑体" charset="-122"/>
              <a:cs typeface="宋体" charset="-122"/>
              <a:sym typeface="+mn-ea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20890" y="3585210"/>
            <a:ext cx="2286635" cy="2939415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6830695" y="6417310"/>
            <a:ext cx="329120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黑体" charset="-122"/>
                <a:ea typeface="黑体" charset="-122"/>
                <a:cs typeface="宋体" charset="-122"/>
                <a:sym typeface="+mn-ea"/>
              </a:rPr>
              <a:t>每天都要独立、及时完成作业</a:t>
            </a:r>
            <a:endParaRPr lang="zh-CN" altLang="en-US" sz="1600">
              <a:solidFill>
                <a:schemeClr val="bg1">
                  <a:lumMod val="50000"/>
                </a:schemeClr>
              </a:solidFill>
              <a:latin typeface="黑体" charset="-122"/>
              <a:ea typeface="黑体" charset="-122"/>
              <a:cs typeface="宋体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618605" y="3350895"/>
            <a:ext cx="329120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黑体" charset="-122"/>
                <a:ea typeface="黑体" charset="-122"/>
                <a:cs typeface="宋体" charset="-122"/>
                <a:sym typeface="+mn-ea"/>
              </a:rPr>
              <a:t>下课十分钟要及时上厕所</a:t>
            </a:r>
            <a:endParaRPr lang="zh-CN" altLang="en-US" sz="1600" b="1">
              <a:solidFill>
                <a:schemeClr val="bg1">
                  <a:lumMod val="50000"/>
                </a:schemeClr>
              </a:solidFill>
              <a:latin typeface="黑体" charset="-122"/>
              <a:ea typeface="黑体" charset="-122"/>
              <a:cs typeface="宋体" charset="-122"/>
              <a:sym typeface="+mn-ea"/>
            </a:endParaRPr>
          </a:p>
        </p:txBody>
      </p:sp>
      <p:pic>
        <p:nvPicPr>
          <p:cNvPr id="4" name="图片 3" descr="2025-03-17 12:07:06.67100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21900" y="7620"/>
            <a:ext cx="1821180" cy="958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466465" y="885825"/>
            <a:ext cx="7870190" cy="5544185"/>
          </a:xfrm>
          <a:prstGeom prst="roundRect">
            <a:avLst/>
          </a:prstGeom>
          <a:solidFill>
            <a:srgbClr val="D7F6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buFont typeface="Wingdings" charset="2"/>
            </a:pPr>
            <a:r>
              <a:rPr lang="zh-CN" altLang="en-US" sz="2000">
                <a:solidFill>
                  <a:srgbClr val="065134"/>
                </a:solidFill>
                <a:latin typeface="黑体" charset="-122"/>
                <a:ea typeface="黑体" charset="-122"/>
                <a:cs typeface="宋体" charset="-122"/>
                <a:sym typeface="+mn-ea"/>
              </a:rPr>
              <a:t>小结：小学与幼儿园在环境和学习上都有很大的改变。最关键的是，成为一名小学生后，学习很重要，我们要比在幼儿园花更多的时间和精力在知识学习上。</a:t>
            </a:r>
            <a:endParaRPr lang="zh-CN" altLang="en-US" sz="2000">
              <a:solidFill>
                <a:srgbClr val="065134"/>
              </a:solidFill>
              <a:latin typeface="黑体" charset="-122"/>
              <a:ea typeface="黑体" charset="-122"/>
              <a:cs typeface="宋体" charset="-122"/>
              <a:sym typeface="+mn-ea"/>
            </a:endParaRPr>
          </a:p>
        </p:txBody>
      </p:sp>
      <p:pic>
        <p:nvPicPr>
          <p:cNvPr id="5" name="图片 4" descr="美美老师-人设（边线版）00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5295" y="1458595"/>
            <a:ext cx="3017520" cy="4526915"/>
          </a:xfrm>
          <a:prstGeom prst="rect">
            <a:avLst/>
          </a:prstGeom>
        </p:spPr>
      </p:pic>
      <p:pic>
        <p:nvPicPr>
          <p:cNvPr id="6" name="图片 5" descr="2025-03-17 12:11:56.2320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9857740" y="54610"/>
            <a:ext cx="2065020" cy="7175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画一画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图片 1" descr="2025-03-17 12:09:13.4860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8365" y="0"/>
            <a:ext cx="2413635" cy="127063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CREATIVECROP_PICSHAPE_ID" val="4"/>
</p:tagLst>
</file>

<file path=ppt/tags/tag5.xml><?xml version="1.0" encoding="utf-8"?>
<p:tagLst xmlns:p="http://schemas.openxmlformats.org/presentationml/2006/main">
  <p:tag name="KSO_WM_BEAUTIFY_FLAG" val="#wm#"/>
  <p:tag name="KSO_WM_TEMPLATE_CATEGORY" val="diagram"/>
  <p:tag name="KSO_WM_TEMPLATE_INDEX" val="20202386"/>
</p:tagLst>
</file>

<file path=ppt/tags/tag6.xml><?xml version="1.0" encoding="utf-8"?>
<p:tagLst xmlns:p="http://schemas.openxmlformats.org/presentationml/2006/main">
  <p:tag name="REFSHAPE" val="826500924"/>
  <p:tag name="KSO_WM_UNIT_PLACING_PICTURE_USER_VIEWPORT" val="{&quot;height&quot;:8910,&quot;width&quot;:15840}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FD8CF"/>
        </a:solidFill>
        <a:ln>
          <a:noFill/>
        </a:ln>
      </a:spPr>
      <a:bodyPr rtlCol="0" anchor="ctr"/>
      <a:lstStyle>
        <a:defPPr marL="342900" indent="-342900">
          <a:lnSpc>
            <a:spcPct val="150000"/>
          </a:lnSpc>
          <a:buFont typeface="Wingdings" charset="2"/>
          <a:buChar char="l"/>
          <a:defRPr lang="zh-CN" altLang="zh-CN" sz="2400">
            <a:solidFill>
              <a:schemeClr val="tx1"/>
            </a:solidFill>
            <a:latin typeface="黑体" charset="-122"/>
            <a:ea typeface="黑体" charset="-122"/>
            <a:cs typeface="宋体" charset="-122"/>
            <a:sym typeface="+mn-ea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lang="zh-CN" altLang="en-US" sz="3200" b="1">
            <a:solidFill>
              <a:srgbClr val="92D050"/>
            </a:solidFill>
          </a:defRPr>
        </a:defPPr>
      </a:lstStyle>
    </a:txDef>
  </a:objectDefaul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74A537"/>
        </a:solidFill>
        <a:ln>
          <a:noFill/>
        </a:ln>
      </a:spPr>
      <a:bodyPr rtlCol="0" anchor="ctr"/>
      <a:lstStyle>
        <a:defPPr algn="ctr">
          <a:defRPr lang="en-US" altLang="zh-CN" sz="2000">
            <a:latin typeface="黑体" charset="-122"/>
            <a:ea typeface="黑体" charset="-122"/>
            <a:sym typeface="+mn-ea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DC3B3"/>
        </a:solidFill>
        <a:ln>
          <a:noFill/>
        </a:ln>
      </a:spPr>
      <a:bodyPr rtlCol="0" anchor="ctr"/>
      <a:lstStyle>
        <a:defPPr marL="342900" indent="-342900" algn="l">
          <a:lnSpc>
            <a:spcPct val="150000"/>
          </a:lnSpc>
          <a:buFont typeface="Wingdings" charset="2"/>
          <a:buChar char="l"/>
          <a:defRPr lang="zh-CN" altLang="en-US" sz="2400">
            <a:solidFill>
              <a:schemeClr val="tx1"/>
            </a:solidFill>
            <a:latin typeface="黑体" charset="-122"/>
            <a:ea typeface="黑体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ct val="150000"/>
          </a:lnSpc>
          <a:defRPr lang="zh-CN" altLang="zh-CN" sz="2000">
            <a:solidFill>
              <a:srgbClr val="FF0000"/>
            </a:solidFill>
            <a:latin typeface="黑体" charset="-122"/>
            <a:ea typeface="黑体" charset="-122"/>
            <a:cs typeface="黑体" charset="-122"/>
            <a:sym typeface="+mn-ea"/>
          </a:defRPr>
        </a:defPPr>
      </a:lstStyle>
    </a:txDef>
  </a:objectDefaul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/>
  <PresentationFormat>宽屏</PresentationFormat>
  <Paragraphs>72</Paragraphs>
  <Slides>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黑体</vt:lpstr>
      <vt:lpstr>微软雅黑</vt:lpstr>
      <vt:lpstr>Calibri</vt:lpstr>
      <vt:lpstr>默认设计模板</vt:lpstr>
      <vt:lpstr>自定义设计方案</vt:lpstr>
      <vt:lpstr>1_自定义设计方案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_x000b_《活动名》  </dc:title>
  <dc:creator>Administrator</dc:creator>
  <cp:lastModifiedBy>iPhone (3)</cp:lastModifiedBy>
  <cp:revision>129</cp:revision>
  <dcterms:created xsi:type="dcterms:W3CDTF">1900-01-01T00:00:00Z</dcterms:created>
  <dcterms:modified xsi:type="dcterms:W3CDTF">1900-01-01T00:00:00Z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2052-11.17.0</vt:lpwstr>
  </property>
  <property fmtid="{D5CDD505-2E9C-101B-9397-08002B2CF9AE}" pid="3" name="ICV">
    <vt:lpwstr>112845CCE8A04AE79EA6607BF2E9E479</vt:lpwstr>
  </property>
</Properties>
</file>